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75" r:id="rId4"/>
    <p:sldId id="276" r:id="rId5"/>
    <p:sldId id="277" r:id="rId6"/>
    <p:sldId id="259" r:id="rId7"/>
    <p:sldId id="278" r:id="rId8"/>
    <p:sldId id="279" r:id="rId9"/>
    <p:sldId id="266" r:id="rId10"/>
    <p:sldId id="280" r:id="rId11"/>
    <p:sldId id="281" r:id="rId12"/>
    <p:sldId id="263" r:id="rId13"/>
    <p:sldId id="282" r:id="rId14"/>
    <p:sldId id="283" r:id="rId15"/>
    <p:sldId id="270" r:id="rId16"/>
    <p:sldId id="284" r:id="rId17"/>
    <p:sldId id="28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0740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8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45715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06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2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C47D151-33F9-4B6D-A357-7DB179550E7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444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8378" y="1091261"/>
            <a:ext cx="6572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Τα κρυμμένα πασχαλινά αυγά </a:t>
            </a:r>
          </a:p>
          <a:p>
            <a:pPr algn="ctr"/>
            <a:endParaRPr lang="en-US" sz="2000" b="1" dirty="0"/>
          </a:p>
          <a:p>
            <a:pPr algn="ctr"/>
            <a:endParaRPr lang="en-US" sz="4000" b="1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7795B165-2185-4234-B943-827F09B8D5F5}"/>
              </a:ext>
            </a:extLst>
          </p:cNvPr>
          <p:cNvSpPr/>
          <p:nvPr/>
        </p:nvSpPr>
        <p:spPr>
          <a:xfrm>
            <a:off x="2983321" y="2362200"/>
            <a:ext cx="3352800" cy="1524000"/>
          </a:xfrm>
          <a:prstGeom prst="wedgeRoundRectCallout">
            <a:avLst>
              <a:gd name="adj1" fmla="val 72857"/>
              <a:gd name="adj2" fmla="val 32530"/>
              <a:gd name="adj3" fmla="val 16667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2"/>
                </a:solidFill>
              </a:rPr>
              <a:t>Μου αρέσουν πολύ τα παιχνίδια με τα πασχαλινά αυγά. </a:t>
            </a:r>
          </a:p>
          <a:p>
            <a:pPr algn="ctr"/>
            <a:r>
              <a:rPr lang="el-GR" b="1" dirty="0">
                <a:solidFill>
                  <a:schemeClr val="tx2"/>
                </a:solidFill>
              </a:rPr>
              <a:t>Μπορείς να βρεις πόσα αυγά </a:t>
            </a:r>
          </a:p>
          <a:p>
            <a:pPr algn="ctr"/>
            <a:r>
              <a:rPr lang="el-GR" b="1" dirty="0">
                <a:solidFill>
                  <a:schemeClr val="tx2"/>
                </a:solidFill>
              </a:rPr>
              <a:t>σου κρύβω κάθε φορά;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86CA5C-24EC-4A20-9451-882DE182F5A5}"/>
              </a:ext>
            </a:extLst>
          </p:cNvPr>
          <p:cNvSpPr/>
          <p:nvPr/>
        </p:nvSpPr>
        <p:spPr>
          <a:xfrm>
            <a:off x="2373721" y="4439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Για να παίξεις το παιχνίδι επέλεξε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el-GR" sz="2400" b="1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solidFill>
                  <a:srgbClr val="005426"/>
                </a:solidFill>
              </a:rPr>
              <a:t>«προβολή παρουσίασης»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solidFill>
                  <a:srgbClr val="0070C0"/>
                </a:solidFill>
              </a:rPr>
              <a:t>«από την αρχή»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="" xmlns:a16="http://schemas.microsoft.com/office/drawing/2014/main" id="{938DE172-97DC-4AF9-9DD0-1915C8A1E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0498" y="444931"/>
            <a:ext cx="229510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Αριθμοί και Πράξεις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532C1B-F306-478D-8ED0-BCA5B52BA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6754664" y="1946332"/>
            <a:ext cx="2381822" cy="38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6"/>
    </mc:Choice>
    <mc:Fallback xmlns="">
      <p:transition spd="slow" advTm="25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A1485B2-3E63-4E63-9CAB-CAC93F612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819400" y="4572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7714CD7-453B-4D1E-B180-76FA9194E1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311" y="1697522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143B0B-D61E-49EE-B8DC-F88C9738C5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368" y="1697522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7035FAC-246F-4422-BD4E-951BEFC215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479" y="3266289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B739CA2-0CA9-4A83-8D9A-17B8947AC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20" y="1301099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AF0F054-3AE2-4F5D-8EEE-42383DA60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5" y="2836101"/>
            <a:ext cx="1643796" cy="164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551B799-D974-463F-9F83-BEF7D15B9B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34" y="3008329"/>
            <a:ext cx="1299341" cy="129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EBDF9DE-9F68-41DD-90C4-ABF7C4E11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2" y="1813431"/>
            <a:ext cx="1452859" cy="145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Arrow: Up 15">
            <a:extLst>
              <a:ext uri="{FF2B5EF4-FFF2-40B4-BE49-F238E27FC236}">
                <a16:creationId xmlns="" xmlns:a16="http://schemas.microsoft.com/office/drawing/2014/main" id="{4E381D90-062D-4627-8BC4-FB038E477EB0}"/>
              </a:ext>
            </a:extLst>
          </p:cNvPr>
          <p:cNvSpPr/>
          <p:nvPr/>
        </p:nvSpPr>
        <p:spPr>
          <a:xfrm>
            <a:off x="6987166" y="1080442"/>
            <a:ext cx="457200" cy="632002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842CA22-B253-4BF6-99B3-067E62E76AE4}"/>
              </a:ext>
            </a:extLst>
          </p:cNvPr>
          <p:cNvSpPr/>
          <p:nvPr/>
        </p:nvSpPr>
        <p:spPr>
          <a:xfrm>
            <a:off x="2134153" y="5486400"/>
            <a:ext cx="5440261" cy="1284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Μέτρησε τα πασχαλινά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>
              <a:solidFill>
                <a:srgbClr val="005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A1485B2-3E63-4E63-9CAB-CAC93F612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819400" y="4572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7714CD7-453B-4D1E-B180-76FA9194E1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311" y="1697522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143B0B-D61E-49EE-B8DC-F88C9738C5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368" y="1697522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7035FAC-246F-4422-BD4E-951BEFC215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479" y="3266289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B739CA2-0CA9-4A83-8D9A-17B8947AC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20" y="1301099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AF0F054-3AE2-4F5D-8EEE-42383DA60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5" y="2836101"/>
            <a:ext cx="1643796" cy="164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551B799-D974-463F-9F83-BEF7D15B9B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34" y="3008329"/>
            <a:ext cx="1299341" cy="129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EBDF9DE-9F68-41DD-90C4-ABF7C4E11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2" y="1813431"/>
            <a:ext cx="1452859" cy="145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973D1B-2D40-4880-A35E-1E7257ECE354}"/>
              </a:ext>
            </a:extLst>
          </p:cNvPr>
          <p:cNvSpPr/>
          <p:nvPr/>
        </p:nvSpPr>
        <p:spPr>
          <a:xfrm>
            <a:off x="2092104" y="5413045"/>
            <a:ext cx="8566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το λαγουδάκι θα ρίξει την κόκκινη μπογιά πάνω στα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πασχαλινά αυγά δεν κρύφτηκαν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Πόσα πασχαλινά αυγά είναι κρυμμένα κάτω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αυγών πάνω στην αριθμητική γραμμή.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="" xmlns:a16="http://schemas.microsoft.com/office/drawing/2014/main" id="{B2B1233A-A25D-4F47-93D2-2AE8695FDFC8}"/>
              </a:ext>
            </a:extLst>
          </p:cNvPr>
          <p:cNvSpPr/>
          <p:nvPr/>
        </p:nvSpPr>
        <p:spPr>
          <a:xfrm rot="16200000">
            <a:off x="5481309" y="823590"/>
            <a:ext cx="3984945" cy="519396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="" xmlns:a16="http://schemas.microsoft.com/office/drawing/2014/main" id="{6D85B88E-D608-495B-AB7D-80C3A325A609}"/>
              </a:ext>
            </a:extLst>
          </p:cNvPr>
          <p:cNvSpPr/>
          <p:nvPr/>
        </p:nvSpPr>
        <p:spPr>
          <a:xfrm>
            <a:off x="5550244" y="1105657"/>
            <a:ext cx="609600" cy="596347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03725E-AB96-44A3-A408-3D69EB6F2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7000" y="616226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35E0AE-7EDC-44CC-A61C-8EA7781EF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72" y="2362201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9C6483-1917-40D4-96EF-1ED441C94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30" y="1882019"/>
            <a:ext cx="1643796" cy="164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E3C9CC2-12BE-4458-9B68-9447524A1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75" y="3534526"/>
            <a:ext cx="1643796" cy="164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A729A5-9FE6-445E-8D69-632E5E6CCB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6" y="3297400"/>
            <a:ext cx="1257856" cy="125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rrow: Up 13">
            <a:extLst>
              <a:ext uri="{FF2B5EF4-FFF2-40B4-BE49-F238E27FC236}">
                <a16:creationId xmlns="" xmlns:a16="http://schemas.microsoft.com/office/drawing/2014/main" id="{B56D72F2-7C8B-426C-9AD6-CD6CDB8E062B}"/>
              </a:ext>
            </a:extLst>
          </p:cNvPr>
          <p:cNvSpPr/>
          <p:nvPr/>
        </p:nvSpPr>
        <p:spPr>
          <a:xfrm>
            <a:off x="4784298" y="1226021"/>
            <a:ext cx="457200" cy="63200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0D4B10-6932-43D3-BD0B-F2F45F7A7C3B}"/>
              </a:ext>
            </a:extLst>
          </p:cNvPr>
          <p:cNvSpPr/>
          <p:nvPr/>
        </p:nvSpPr>
        <p:spPr>
          <a:xfrm>
            <a:off x="2205696" y="5105401"/>
            <a:ext cx="5440261" cy="153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Πόσα είναι τα κόκκινα αυγά;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Πόσα είναι τα πορτοκαλί αυγά;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Πόσα είναι όλα μαζί τα αυγά; Εντόπισε τον αριθμό των αυγών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03725E-AB96-44A3-A408-3D69EB6F2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7000" y="616226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35E0AE-7EDC-44CC-A61C-8EA7781EF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589217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9C6483-1917-40D4-96EF-1ED441C94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46673"/>
            <a:ext cx="1643796" cy="164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E3C9CC2-12BE-4458-9B68-9447524A1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75" y="3917364"/>
            <a:ext cx="1643796" cy="164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A729A5-9FE6-445E-8D69-632E5E6CCB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43" y="3926328"/>
            <a:ext cx="1257856" cy="125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58FAB3D-1E3F-47D8-B40C-4AD914DDE54E}"/>
              </a:ext>
            </a:extLst>
          </p:cNvPr>
          <p:cNvSpPr/>
          <p:nvPr/>
        </p:nvSpPr>
        <p:spPr>
          <a:xfrm>
            <a:off x="2057400" y="5486401"/>
            <a:ext cx="8566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το λαγουδάκι θα κρύψει μερικά πασχαλινά αυγά με τη μπογιά.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πασχαλινά αυγά είναι κρυμμένα κάτω από τη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Τι χρώμα έχουν τα κρυμμένα αυγά;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Μπορείς να εντοπίσεις τον αριθμό των κρυμμένων αυγών πάνω στην αριθμητική γραμμή;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</a:rPr>
              <a:t>Κάνε κλικ για να δεις το χρώμα και τον αριθμό των κρυμμένων αυγών.  </a:t>
            </a:r>
          </a:p>
        </p:txBody>
      </p:sp>
      <p:sp>
        <p:nvSpPr>
          <p:cNvPr id="15" name="Freeform 1">
            <a:extLst>
              <a:ext uri="{FF2B5EF4-FFF2-40B4-BE49-F238E27FC236}">
                <a16:creationId xmlns="" xmlns:a16="http://schemas.microsoft.com/office/drawing/2014/main" id="{AA54D04C-27FE-4128-8CE8-D5D9B86DFF28}"/>
              </a:ext>
            </a:extLst>
          </p:cNvPr>
          <p:cNvSpPr/>
          <p:nvPr/>
        </p:nvSpPr>
        <p:spPr>
          <a:xfrm rot="16200000">
            <a:off x="3987637" y="1092033"/>
            <a:ext cx="2387932" cy="426720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="" xmlns:a16="http://schemas.microsoft.com/office/drawing/2014/main" id="{3487A095-6E66-4F86-B1E5-1BC8AD661F38}"/>
              </a:ext>
            </a:extLst>
          </p:cNvPr>
          <p:cNvSpPr/>
          <p:nvPr/>
        </p:nvSpPr>
        <p:spPr>
          <a:xfrm>
            <a:off x="3352800" y="1284212"/>
            <a:ext cx="609600" cy="596347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CE5A621-C1A9-4ABA-A89F-F56F7B1D3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1B9C74-B8FD-450C-8AF8-048DB79BD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78" y="2919204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019EBB7-5237-4AB7-946B-737E648DD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30" y="2919485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CEAB30-7A8A-48D8-A5DA-63CB774A3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64" y="2919204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B30F66C-731B-4E53-B97F-D284B7A3A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59" y="2966900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E8F4741-D406-472D-B6EF-980D60F95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96" y="2844332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FBB8E98-1FB9-4903-950B-B619A69F0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97" y="1500186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E68658-A3A0-444F-8221-D5970F1E7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78" y="1500186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D3A7067-8BAD-4B69-BD01-7A23A3B97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59" y="1500186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C08238-BD6F-4980-AE8C-BD91E32F7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40" y="1500186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76C111C-7186-47C2-A9B4-433593A39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30" y="1500185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D0D10D1-17CF-4847-8782-955010BA6EFB}"/>
              </a:ext>
            </a:extLst>
          </p:cNvPr>
          <p:cNvSpPr/>
          <p:nvPr/>
        </p:nvSpPr>
        <p:spPr>
          <a:xfrm>
            <a:off x="2118573" y="5108892"/>
            <a:ext cx="5440261" cy="976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Μέτρησε τα πασχαλινά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="" xmlns:a16="http://schemas.microsoft.com/office/drawing/2014/main" id="{DCD6700B-5A52-4F46-8818-0C77707A0991}"/>
              </a:ext>
            </a:extLst>
          </p:cNvPr>
          <p:cNvSpPr/>
          <p:nvPr/>
        </p:nvSpPr>
        <p:spPr>
          <a:xfrm>
            <a:off x="8939204" y="1133160"/>
            <a:ext cx="457200" cy="63200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CE5A621-C1A9-4ABA-A89F-F56F7B1D3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1B9C74-B8FD-450C-8AF8-048DB79BD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78" y="2919204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019EBB7-5237-4AB7-946B-737E648DD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30" y="2919485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CEAB30-7A8A-48D8-A5DA-63CB774A3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64" y="2919204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B30F66C-731B-4E53-B97F-D284B7A3A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59" y="2966900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E8F4741-D406-472D-B6EF-980D60F95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96" y="2844332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FBB8E98-1FB9-4903-950B-B619A69F0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97" y="1500186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E68658-A3A0-444F-8221-D5970F1E7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78" y="1500186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D3A7067-8BAD-4B69-BD01-7A23A3B97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59" y="1500186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C08238-BD6F-4980-AE8C-BD91E32F7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40" y="1500186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76C111C-7186-47C2-A9B4-433593A39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30" y="1500185"/>
            <a:ext cx="1317253" cy="13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Freeform 1">
            <a:extLst>
              <a:ext uri="{FF2B5EF4-FFF2-40B4-BE49-F238E27FC236}">
                <a16:creationId xmlns="" xmlns:a16="http://schemas.microsoft.com/office/drawing/2014/main" id="{CC805363-24EA-4F46-A259-AAF5BE5B72CA}"/>
              </a:ext>
            </a:extLst>
          </p:cNvPr>
          <p:cNvSpPr/>
          <p:nvPr/>
        </p:nvSpPr>
        <p:spPr>
          <a:xfrm rot="16200000">
            <a:off x="4699082" y="419520"/>
            <a:ext cx="4253999" cy="572736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A66A450-7E60-4127-BEBC-6D0BED4BD938}"/>
              </a:ext>
            </a:extLst>
          </p:cNvPr>
          <p:cNvSpPr/>
          <p:nvPr/>
        </p:nvSpPr>
        <p:spPr>
          <a:xfrm>
            <a:off x="2092104" y="5413045"/>
            <a:ext cx="8566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κλικ, το λαγουδάκι θα ρίξει την κόκκινη μπογιά πάνω στα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πασχαλινά αυγά δεν κρύφτηκαν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Πόσα πασχαλινά αυγά είναι κρυμμένα κάτω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αυγών πάνω στην αριθμητική γραμμή. </a:t>
            </a:r>
          </a:p>
        </p:txBody>
      </p:sp>
      <p:sp>
        <p:nvSpPr>
          <p:cNvPr id="29" name="Smiley Face 28">
            <a:extLst>
              <a:ext uri="{FF2B5EF4-FFF2-40B4-BE49-F238E27FC236}">
                <a16:creationId xmlns="" xmlns:a16="http://schemas.microsoft.com/office/drawing/2014/main" id="{88604400-9DF8-49F6-B1DC-BFF95A64FF4D}"/>
              </a:ext>
            </a:extLst>
          </p:cNvPr>
          <p:cNvSpPr/>
          <p:nvPr/>
        </p:nvSpPr>
        <p:spPr>
          <a:xfrm>
            <a:off x="6793884" y="869618"/>
            <a:ext cx="609600" cy="596347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CE5A621-C1A9-4ABA-A89F-F56F7B1D3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E8F4741-D406-472D-B6EF-980D60F95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48" y="2743200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D0D10D1-17CF-4847-8782-955010BA6EFB}"/>
              </a:ext>
            </a:extLst>
          </p:cNvPr>
          <p:cNvSpPr/>
          <p:nvPr/>
        </p:nvSpPr>
        <p:spPr>
          <a:xfrm>
            <a:off x="2118573" y="5108892"/>
            <a:ext cx="5440261" cy="976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Μέτρησε τα πασχαλινά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>
              <a:solidFill>
                <a:srgbClr val="005426"/>
              </a:solidFill>
            </a:endParaRPr>
          </a:p>
        </p:txBody>
      </p:sp>
      <p:sp>
        <p:nvSpPr>
          <p:cNvPr id="26" name="Arrow: Up 25">
            <a:extLst>
              <a:ext uri="{FF2B5EF4-FFF2-40B4-BE49-F238E27FC236}">
                <a16:creationId xmlns="" xmlns:a16="http://schemas.microsoft.com/office/drawing/2014/main" id="{DCD6700B-5A52-4F46-8818-0C77707A0991}"/>
              </a:ext>
            </a:extLst>
          </p:cNvPr>
          <p:cNvSpPr/>
          <p:nvPr/>
        </p:nvSpPr>
        <p:spPr>
          <a:xfrm>
            <a:off x="8264916" y="1000272"/>
            <a:ext cx="457200" cy="63200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F103109-FD24-4CD3-A150-426EAAA9C8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191" y="1926100"/>
            <a:ext cx="976619" cy="97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881DD8C-0838-45D5-B777-0FAC77A88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71" y="2743200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733960C-1B0E-4FE0-BB8C-3130484D4B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371" y="1936640"/>
            <a:ext cx="976619" cy="97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2D046B3-104D-4A2B-813B-223D69EA5A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356" y="1926099"/>
            <a:ext cx="976619" cy="97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927FF2A-1976-4249-AB5E-094132977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02" y="2719588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B20860A-6EEC-4104-A306-D77AAFD19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6" y="2719588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BB3B58C-6CE2-4B49-AB2F-0A9DE79960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320" y="1975410"/>
            <a:ext cx="976619" cy="97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D277A0E-B014-453F-9B53-DAF51A871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22" y="2719588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7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CE5A621-C1A9-4ABA-A89F-F56F7B1D3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E8F4741-D406-472D-B6EF-980D60F95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48" y="2743200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F103109-FD24-4CD3-A150-426EAAA9C8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191" y="1926100"/>
            <a:ext cx="976619" cy="97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881DD8C-0838-45D5-B777-0FAC77A88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71" y="2743200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733960C-1B0E-4FE0-BB8C-3130484D4B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371" y="1936640"/>
            <a:ext cx="976619" cy="97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2D046B3-104D-4A2B-813B-223D69EA5A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356" y="1926099"/>
            <a:ext cx="976619" cy="97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927FF2A-1976-4249-AB5E-094132977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02" y="2719588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B20860A-6EEC-4104-A306-D77AAFD19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6" y="2719588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BB3B58C-6CE2-4B49-AB2F-0A9DE79960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320" y="1975410"/>
            <a:ext cx="976619" cy="97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D277A0E-B014-453F-9B53-DAF51A871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22" y="2719588"/>
            <a:ext cx="1011170" cy="10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Freeform 1">
            <a:extLst>
              <a:ext uri="{FF2B5EF4-FFF2-40B4-BE49-F238E27FC236}">
                <a16:creationId xmlns="" xmlns:a16="http://schemas.microsoft.com/office/drawing/2014/main" id="{A9F16E55-5992-4739-BB7F-B657ADF4E17F}"/>
              </a:ext>
            </a:extLst>
          </p:cNvPr>
          <p:cNvSpPr/>
          <p:nvPr/>
        </p:nvSpPr>
        <p:spPr>
          <a:xfrm rot="16200000">
            <a:off x="5434644" y="586542"/>
            <a:ext cx="3984945" cy="519396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E2CB77-FACD-4B30-B8D3-1419D57F1381}"/>
              </a:ext>
            </a:extLst>
          </p:cNvPr>
          <p:cNvSpPr/>
          <p:nvPr/>
        </p:nvSpPr>
        <p:spPr>
          <a:xfrm>
            <a:off x="2101120" y="5153562"/>
            <a:ext cx="8566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το λαγουδάκι θα ρίξει την κόκκινη μπογιά πάνω στα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πασχαλινά αυγά δεν κρύφτηκαν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B050"/>
                </a:solidFill>
              </a:rPr>
              <a:t>Πόσα πασχαλινά αυγά είναι κρυμμένα κάτω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αυγών πάνω στην αριθμητική γραμμή. </a:t>
            </a:r>
          </a:p>
        </p:txBody>
      </p:sp>
      <p:sp>
        <p:nvSpPr>
          <p:cNvPr id="17" name="Smiley Face 16">
            <a:extLst>
              <a:ext uri="{FF2B5EF4-FFF2-40B4-BE49-F238E27FC236}">
                <a16:creationId xmlns="" xmlns:a16="http://schemas.microsoft.com/office/drawing/2014/main" id="{A1D1F09D-A4BD-42CC-BF95-1E2F6E3D3F3E}"/>
              </a:ext>
            </a:extLst>
          </p:cNvPr>
          <p:cNvSpPr/>
          <p:nvPr/>
        </p:nvSpPr>
        <p:spPr>
          <a:xfrm>
            <a:off x="5406102" y="1022475"/>
            <a:ext cx="609600" cy="596347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Tilted Up 4">
            <a:extLst>
              <a:ext uri="{FF2B5EF4-FFF2-40B4-BE49-F238E27FC236}">
                <a16:creationId xmlns="" xmlns:a16="http://schemas.microsoft.com/office/drawing/2014/main" id="{AEEECDB6-F972-4C91-AC38-ED3123B28241}"/>
              </a:ext>
            </a:extLst>
          </p:cNvPr>
          <p:cNvSpPr/>
          <p:nvPr/>
        </p:nvSpPr>
        <p:spPr>
          <a:xfrm>
            <a:off x="2133600" y="304800"/>
            <a:ext cx="8229600" cy="1447800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accent6">
                    <a:lumMod val="75000"/>
                  </a:schemeClr>
                </a:solidFill>
              </a:rPr>
              <a:t>Μπράβο!</a:t>
            </a:r>
          </a:p>
          <a:p>
            <a:pPr algn="ctr"/>
            <a:r>
              <a:rPr lang="el-GR" sz="3200" b="1" dirty="0">
                <a:solidFill>
                  <a:schemeClr val="accent6">
                    <a:lumMod val="75000"/>
                  </a:schemeClr>
                </a:solidFill>
              </a:rPr>
              <a:t>Τα κατάφερες!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7327" y="6324600"/>
            <a:ext cx="3240027" cy="404614"/>
          </a:xfrm>
        </p:spPr>
        <p:txBody>
          <a:bodyPr/>
          <a:lstStyle/>
          <a:p>
            <a:r>
              <a:rPr lang="el-GR" dirty="0"/>
              <a:t>Σχεδιασμός: Θέα Σολωμού                                                 Επιμέλεια: Ομάδα Προδημοτικής Εκπαίδευσης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79E11-2FDF-45A4-AA71-FAD586C7E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4876799" y="1553227"/>
            <a:ext cx="3129231" cy="52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01DE75-B948-44B8-8B0F-480778F40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9711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7013A2-69D7-4A54-AD85-3915BCC6E186}"/>
              </a:ext>
            </a:extLst>
          </p:cNvPr>
          <p:cNvSpPr/>
          <p:nvPr/>
        </p:nvSpPr>
        <p:spPr>
          <a:xfrm>
            <a:off x="2636940" y="5484272"/>
            <a:ext cx="5440261" cy="976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Μέτρησε τα πασχαλινά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573BB9-EC16-4BCF-AE12-6C16B032E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792" y="3377967"/>
            <a:ext cx="1883328" cy="18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0D52CF1-D2B7-4392-897B-11F602872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246" y="2743200"/>
            <a:ext cx="1883328" cy="18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A80366-2DDF-42C2-B3E6-8EB57D0A73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09" y="2091724"/>
            <a:ext cx="1883328" cy="18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Arrow: Up 14">
            <a:extLst>
              <a:ext uri="{FF2B5EF4-FFF2-40B4-BE49-F238E27FC236}">
                <a16:creationId xmlns="" xmlns:a16="http://schemas.microsoft.com/office/drawing/2014/main" id="{7B96DF45-2E7C-43B1-BB61-5AF726D8939E}"/>
              </a:ext>
            </a:extLst>
          </p:cNvPr>
          <p:cNvSpPr/>
          <p:nvPr/>
        </p:nvSpPr>
        <p:spPr>
          <a:xfrm>
            <a:off x="4114800" y="1124838"/>
            <a:ext cx="457200" cy="63200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01DE75-B948-44B8-8B0F-480778F40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7000" y="384129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7013A2-69D7-4A54-AD85-3915BCC6E186}"/>
              </a:ext>
            </a:extLst>
          </p:cNvPr>
          <p:cNvSpPr/>
          <p:nvPr/>
        </p:nvSpPr>
        <p:spPr>
          <a:xfrm>
            <a:off x="2362200" y="5715000"/>
            <a:ext cx="8001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chemeClr val="tx1"/>
                </a:solidFill>
              </a:rPr>
              <a:t>Κάνε κλικ και το λαγουδάκι θα κρύψει μερικά πασχαλινά αυγά με την κόκκινη μπογιά.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πασχαλινά αυγά είναι κρυμμένα κάτω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B050"/>
                </a:solidFill>
              </a:rPr>
              <a:t>Για να επαληθεύσεις την απάντησή σου, κάνε κλικ και θα δεις τα κρυμμένα αυγά.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Μπορείς να εντοπίσεις τον αριθμό των κρυμμένων αυγών πάνω στην αριθμητική γραμμή;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1600" b="1" dirty="0"/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573BB9-EC16-4BCF-AE12-6C16B032E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792" y="3377967"/>
            <a:ext cx="1883328" cy="18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0D52CF1-D2B7-4392-897B-11F602872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46" y="2743200"/>
            <a:ext cx="1883328" cy="18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A80366-2DDF-42C2-B3E6-8EB57D0A7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09" y="2091724"/>
            <a:ext cx="1883328" cy="18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eeform 1">
            <a:extLst>
              <a:ext uri="{FF2B5EF4-FFF2-40B4-BE49-F238E27FC236}">
                <a16:creationId xmlns="" xmlns:a16="http://schemas.microsoft.com/office/drawing/2014/main" id="{CE6D7357-D7BA-43BB-A506-1441815E4132}"/>
              </a:ext>
            </a:extLst>
          </p:cNvPr>
          <p:cNvSpPr/>
          <p:nvPr/>
        </p:nvSpPr>
        <p:spPr>
          <a:xfrm rot="16200000">
            <a:off x="5311301" y="1033607"/>
            <a:ext cx="4207744" cy="485023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miley Face 3">
            <a:extLst>
              <a:ext uri="{FF2B5EF4-FFF2-40B4-BE49-F238E27FC236}">
                <a16:creationId xmlns="" xmlns:a16="http://schemas.microsoft.com/office/drawing/2014/main" id="{35B56DED-2F2D-4C8B-8AF0-76AFDBB4B9E8}"/>
              </a:ext>
            </a:extLst>
          </p:cNvPr>
          <p:cNvSpPr/>
          <p:nvPr/>
        </p:nvSpPr>
        <p:spPr>
          <a:xfrm>
            <a:off x="3331541" y="1051800"/>
            <a:ext cx="609600" cy="60610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C51BBE-2600-4097-B399-2664A85327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366" y="2964651"/>
            <a:ext cx="1478094" cy="147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26A2CD-7BF9-42BF-8C06-7D72645F33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554" y="2950073"/>
            <a:ext cx="1460428" cy="14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DBC268-F311-472A-ABA1-99238E1094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03" y="1708072"/>
            <a:ext cx="1460428" cy="14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9D56E0-7056-4A4A-BD40-ADA463177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45" y="1708072"/>
            <a:ext cx="1460428" cy="14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F8C679-C29A-4145-B33A-448E7E290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595" y="1389258"/>
            <a:ext cx="1643795" cy="164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A59615-33A7-4377-B65F-D911D6F3EA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5334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row: Up 13">
            <a:extLst>
              <a:ext uri="{FF2B5EF4-FFF2-40B4-BE49-F238E27FC236}">
                <a16:creationId xmlns="" xmlns:a16="http://schemas.microsoft.com/office/drawing/2014/main" id="{2B61747A-D263-4874-87A4-621DD7C2A04E}"/>
              </a:ext>
            </a:extLst>
          </p:cNvPr>
          <p:cNvSpPr/>
          <p:nvPr/>
        </p:nvSpPr>
        <p:spPr>
          <a:xfrm>
            <a:off x="5445720" y="1247133"/>
            <a:ext cx="457200" cy="63200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1AC7BA3-E63C-4570-985F-FEE14544C5AA}"/>
              </a:ext>
            </a:extLst>
          </p:cNvPr>
          <p:cNvSpPr/>
          <p:nvPr/>
        </p:nvSpPr>
        <p:spPr>
          <a:xfrm>
            <a:off x="2085361" y="5211015"/>
            <a:ext cx="5440261" cy="976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Μέτρησε τα πασχαλινά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</a:t>
            </a:r>
            <a:r>
              <a:rPr lang="el-GR" b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C51BBE-2600-4097-B399-2664A8532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66" y="2964651"/>
            <a:ext cx="1478094" cy="147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26A2CD-7BF9-42BF-8C06-7D72645F3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54" y="2950073"/>
            <a:ext cx="1460428" cy="14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DBC268-F311-472A-ABA1-99238E109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03" y="1708072"/>
            <a:ext cx="1460428" cy="14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9D56E0-7056-4A4A-BD40-ADA463177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45" y="1708072"/>
            <a:ext cx="1460428" cy="14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F8C679-C29A-4145-B33A-448E7E290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95" y="1389258"/>
            <a:ext cx="1643795" cy="164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A59615-33A7-4377-B65F-D911D6F3EA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7000" y="5334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657A84B-FB3B-4469-949C-099216038397}"/>
              </a:ext>
            </a:extLst>
          </p:cNvPr>
          <p:cNvSpPr/>
          <p:nvPr/>
        </p:nvSpPr>
        <p:spPr>
          <a:xfrm>
            <a:off x="2101120" y="5480366"/>
            <a:ext cx="8566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το λαγουδάκι θα κρύψει μερικά πασχαλινά αυγά με τη μπογιά.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πασχαλινά αυγά είναι κρυμμένα κάτω από τη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Για να επαληθεύσεις την απάντησή σου, κάνε κλικ και θα δεις τα κρυμμένα αυγά.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Μπορείς να εντοπίσεις τον αριθμό των κρυμμένων αυγών πάνω στην αριθμητική γραμμή; </a:t>
            </a:r>
          </a:p>
        </p:txBody>
      </p:sp>
      <p:sp>
        <p:nvSpPr>
          <p:cNvPr id="13" name="Smiley Face 12">
            <a:extLst>
              <a:ext uri="{FF2B5EF4-FFF2-40B4-BE49-F238E27FC236}">
                <a16:creationId xmlns="" xmlns:a16="http://schemas.microsoft.com/office/drawing/2014/main" id="{545390EA-4AD6-4B22-A7DB-2D7D80D9B07C}"/>
              </a:ext>
            </a:extLst>
          </p:cNvPr>
          <p:cNvSpPr/>
          <p:nvPr/>
        </p:nvSpPr>
        <p:spPr>
          <a:xfrm>
            <a:off x="4756186" y="77234"/>
            <a:ext cx="609600" cy="60610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">
            <a:extLst>
              <a:ext uri="{FF2B5EF4-FFF2-40B4-BE49-F238E27FC236}">
                <a16:creationId xmlns="" xmlns:a16="http://schemas.microsoft.com/office/drawing/2014/main" id="{2B468F9D-4312-480B-8CC3-3E37CF0C1A17}"/>
              </a:ext>
            </a:extLst>
          </p:cNvPr>
          <p:cNvSpPr/>
          <p:nvPr/>
        </p:nvSpPr>
        <p:spPr>
          <a:xfrm rot="16200000">
            <a:off x="4462535" y="1189443"/>
            <a:ext cx="40311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978ECA-9121-4896-80B3-A5916375A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6999" y="4572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EF54D6-CBD5-4AAF-85CA-6D87175BC4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118" y="1422546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CAE7696-A62E-4BAD-B357-65058F8BAC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74" y="1391170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CAB0DC2-9DAC-4DD3-BE4C-207B85B89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9" y="1413581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C43697-9798-4E3B-A56E-017F7059F6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346" y="3327155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516E071-4E76-4FCA-9633-9298A81410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318" y="3397625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536ED4-FD79-4140-94E7-EE0A4B9D34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545" y="3325515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BF9D894-FE28-4333-BE2C-35D101F5095D}"/>
              </a:ext>
            </a:extLst>
          </p:cNvPr>
          <p:cNvSpPr/>
          <p:nvPr/>
        </p:nvSpPr>
        <p:spPr>
          <a:xfrm>
            <a:off x="2078284" y="5562600"/>
            <a:ext cx="5440261" cy="976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Μέτρησε τα πασχαλινά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  <p:sp>
        <p:nvSpPr>
          <p:cNvPr id="25" name="Arrow: Up 24">
            <a:extLst>
              <a:ext uri="{FF2B5EF4-FFF2-40B4-BE49-F238E27FC236}">
                <a16:creationId xmlns="" xmlns:a16="http://schemas.microsoft.com/office/drawing/2014/main" id="{95B55514-5FDF-471E-9C7D-59352C4BFF47}"/>
              </a:ext>
            </a:extLst>
          </p:cNvPr>
          <p:cNvSpPr/>
          <p:nvPr/>
        </p:nvSpPr>
        <p:spPr>
          <a:xfrm>
            <a:off x="6134100" y="1131184"/>
            <a:ext cx="457200" cy="632002"/>
          </a:xfrm>
          <a:prstGeom prst="upArrow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978ECA-9121-4896-80B3-A5916375A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42" r="3446" b="40214"/>
          <a:stretch/>
        </p:blipFill>
        <p:spPr>
          <a:xfrm>
            <a:off x="2666999" y="628516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EF54D6-CBD5-4AAF-85CA-6D87175BC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18" y="1422546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CAE7696-A62E-4BAD-B357-65058F8BA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74" y="1391170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CAB0DC2-9DAC-4DD3-BE4C-207B85B89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29" y="1413581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C43697-9798-4E3B-A56E-017F7059F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46" y="3327155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516E071-4E76-4FCA-9633-9298A814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18" y="3397625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536ED4-FD79-4140-94E7-EE0A4B9D3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45" y="3325515"/>
            <a:ext cx="2006455" cy="20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A45E3A-81F2-4877-A03F-CBC2D15B1687}"/>
              </a:ext>
            </a:extLst>
          </p:cNvPr>
          <p:cNvSpPr/>
          <p:nvPr/>
        </p:nvSpPr>
        <p:spPr>
          <a:xfrm>
            <a:off x="2092104" y="5413045"/>
            <a:ext cx="8566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το λαγουδάκι θα ρίξει την κόκκινη μπογιά πάνω στα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πασχαλινά αυγά δεν κρύφτηκαν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Πόσα πασχαλινά αυγά είναι κρυμμένα κάτω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αυγών πάνω στην αριθμητική γραμμή. </a:t>
            </a:r>
          </a:p>
        </p:txBody>
      </p:sp>
      <p:sp>
        <p:nvSpPr>
          <p:cNvPr id="12" name="Freeform 1">
            <a:extLst>
              <a:ext uri="{FF2B5EF4-FFF2-40B4-BE49-F238E27FC236}">
                <a16:creationId xmlns="" xmlns:a16="http://schemas.microsoft.com/office/drawing/2014/main" id="{85FBF705-A6B9-4F8B-AABE-DB2F9339EE0D}"/>
              </a:ext>
            </a:extLst>
          </p:cNvPr>
          <p:cNvSpPr/>
          <p:nvPr/>
        </p:nvSpPr>
        <p:spPr>
          <a:xfrm rot="16200000">
            <a:off x="3920416" y="1187421"/>
            <a:ext cx="2674771" cy="289073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="" xmlns:a16="http://schemas.microsoft.com/office/drawing/2014/main" id="{6F447F46-0E23-4BF6-9F80-F5551818E3F0}"/>
              </a:ext>
            </a:extLst>
          </p:cNvPr>
          <p:cNvSpPr/>
          <p:nvPr/>
        </p:nvSpPr>
        <p:spPr>
          <a:xfrm>
            <a:off x="2666999" y="127783"/>
            <a:ext cx="609600" cy="60610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5BD72F3-9BFA-46ED-81B1-2B909B03B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6E8CF28-5718-47D7-8684-6B75BE7F8F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491" y="4063505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2D36E7-4A92-41DA-B57B-32D23BF3FB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674" y="1566844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5409819-9A4D-4FAB-B046-46A9CBDF51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8" y="1887583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153E473-8640-490A-8AD7-B95385954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061" y="2784934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37B69B5-66CC-449F-8D42-9F938F4ECA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567" y="2531486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1660ECB-0C72-4B87-85C4-C8F7119C5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776" y="3677964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8334332-E74E-4875-8BC0-DBF9728280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528" y="1385008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693F78-E5E0-454C-906C-5CBD16E9E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046" y="2793756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DDC43-08EE-4D05-B7A5-5ECB6F29FD3B}"/>
              </a:ext>
            </a:extLst>
          </p:cNvPr>
          <p:cNvSpPr/>
          <p:nvPr/>
        </p:nvSpPr>
        <p:spPr>
          <a:xfrm>
            <a:off x="2209801" y="5561502"/>
            <a:ext cx="5440261" cy="976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Μέτρησε τα πασχαλινά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="" xmlns:a16="http://schemas.microsoft.com/office/drawing/2014/main" id="{15412015-0504-4BFD-9A15-4A24C5A6AE89}"/>
              </a:ext>
            </a:extLst>
          </p:cNvPr>
          <p:cNvSpPr/>
          <p:nvPr/>
        </p:nvSpPr>
        <p:spPr>
          <a:xfrm>
            <a:off x="7554022" y="1056123"/>
            <a:ext cx="457200" cy="632002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1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5BD72F3-9BFA-46ED-81B1-2B909B03B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6E8CF28-5718-47D7-8684-6B75BE7F8F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491" y="4063505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2D36E7-4A92-41DA-B57B-32D23BF3FB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674" y="1566844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5409819-9A4D-4FAB-B046-46A9CBDF51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8" y="1887583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153E473-8640-490A-8AD7-B95385954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061" y="2784934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37B69B5-66CC-449F-8D42-9F938F4ECA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567" y="2531486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1660ECB-0C72-4B87-85C4-C8F7119C5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776" y="3677964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8334332-E74E-4875-8BC0-DBF9728280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528" y="1385008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693F78-E5E0-454C-906C-5CBD16E9E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046" y="2793756"/>
            <a:ext cx="1213608" cy="12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Freeform 1">
            <a:extLst>
              <a:ext uri="{FF2B5EF4-FFF2-40B4-BE49-F238E27FC236}">
                <a16:creationId xmlns="" xmlns:a16="http://schemas.microsoft.com/office/drawing/2014/main" id="{76B14747-E2C3-4444-BEF1-D012FBBB00D0}"/>
              </a:ext>
            </a:extLst>
          </p:cNvPr>
          <p:cNvSpPr/>
          <p:nvPr/>
        </p:nvSpPr>
        <p:spPr>
          <a:xfrm rot="16200000">
            <a:off x="3249642" y="1042693"/>
            <a:ext cx="4031103" cy="411699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B2D41E3-4153-4C9E-BF84-795FB75D0955}"/>
              </a:ext>
            </a:extLst>
          </p:cNvPr>
          <p:cNvSpPr/>
          <p:nvPr/>
        </p:nvSpPr>
        <p:spPr>
          <a:xfrm>
            <a:off x="2132496" y="5337737"/>
            <a:ext cx="8566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Το λαγουδάκι είναι έτοιμο να ρίξει την κόκκινη μπογιά πάνω στα αυγά.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πασχαλινά αυγά δεν κρύφτηκαν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Πόσα πασχαλινά αυγά νομίζεις ότι  είναι κρυμμένα κάτω από την κόκκινη μπογιά;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αυγών πάνω στην αριθμητική γραμμή. </a:t>
            </a:r>
          </a:p>
        </p:txBody>
      </p:sp>
      <p:sp>
        <p:nvSpPr>
          <p:cNvPr id="26" name="Smiley Face 25">
            <a:extLst>
              <a:ext uri="{FF2B5EF4-FFF2-40B4-BE49-F238E27FC236}">
                <a16:creationId xmlns="" xmlns:a16="http://schemas.microsoft.com/office/drawing/2014/main" id="{3941D0A6-2806-4CEE-8EA0-B9642AB8FB32}"/>
              </a:ext>
            </a:extLst>
          </p:cNvPr>
          <p:cNvSpPr/>
          <p:nvPr/>
        </p:nvSpPr>
        <p:spPr>
          <a:xfrm>
            <a:off x="6096000" y="833445"/>
            <a:ext cx="609600" cy="596347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</TotalTime>
  <Words>691</Words>
  <Application>Microsoft Office PowerPoint</Application>
  <PresentationFormat>Widescreen</PresentationFormat>
  <Paragraphs>78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Franklin Gothic Book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Θεοπίστη Σολωμού - Παυλοπούλου</dc:creator>
  <cp:lastModifiedBy>Angie</cp:lastModifiedBy>
  <cp:revision>3</cp:revision>
  <dcterms:created xsi:type="dcterms:W3CDTF">2020-04-25T10:48:15Z</dcterms:created>
  <dcterms:modified xsi:type="dcterms:W3CDTF">2020-04-27T06:46:32Z</dcterms:modified>
</cp:coreProperties>
</file>